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4" r:id="rId3"/>
    <p:sldId id="265" r:id="rId4"/>
    <p:sldId id="267" r:id="rId5"/>
    <p:sldId id="266" r:id="rId6"/>
    <p:sldId id="268" r:id="rId7"/>
    <p:sldId id="276" r:id="rId8"/>
    <p:sldId id="277" r:id="rId9"/>
    <p:sldId id="279" r:id="rId10"/>
    <p:sldId id="278" r:id="rId11"/>
    <p:sldId id="259" r:id="rId12"/>
    <p:sldId id="260" r:id="rId13"/>
    <p:sldId id="271" r:id="rId14"/>
    <p:sldId id="269" r:id="rId15"/>
    <p:sldId id="270" r:id="rId16"/>
    <p:sldId id="272" r:id="rId17"/>
    <p:sldId id="273" r:id="rId18"/>
    <p:sldId id="274" r:id="rId19"/>
    <p:sldId id="275" r:id="rId20"/>
    <p:sldId id="295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262" r:id="rId31"/>
    <p:sldId id="280" r:id="rId32"/>
    <p:sldId id="283" r:id="rId33"/>
    <p:sldId id="286" r:id="rId34"/>
    <p:sldId id="287" r:id="rId35"/>
    <p:sldId id="288" r:id="rId36"/>
    <p:sldId id="293" r:id="rId37"/>
    <p:sldId id="284" r:id="rId38"/>
    <p:sldId id="289" r:id="rId39"/>
    <p:sldId id="291" r:id="rId40"/>
    <p:sldId id="290" r:id="rId41"/>
    <p:sldId id="263" r:id="rId42"/>
    <p:sldId id="282" r:id="rId43"/>
    <p:sldId id="281" r:id="rId44"/>
  </p:sldIdLst>
  <p:sldSz cx="12192000" cy="6858000"/>
  <p:notesSz cx="6889750" cy="96075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24D71"/>
    <a:srgbClr val="714042"/>
    <a:srgbClr val="F97BE1"/>
    <a:srgbClr val="42FD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-108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608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71CA3-9790-4363-BD62-F59CF3760724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126538"/>
            <a:ext cx="298608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126538"/>
            <a:ext cx="298608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875F-C442-4B12-96FD-F9773C38F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835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fld id="{29B5B36A-E821-403D-B73A-882A5905779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63563" y="1201738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65" tIns="47133" rIns="94265" bIns="471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623633"/>
            <a:ext cx="5511800" cy="3782973"/>
          </a:xfrm>
          <a:prstGeom prst="rect">
            <a:avLst/>
          </a:prstGeom>
        </p:spPr>
        <p:txBody>
          <a:bodyPr vert="horz" lIns="94265" tIns="47133" rIns="94265" bIns="471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597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fld id="{7E290E16-502D-4F01-AE2E-6BECDFA0A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400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90E16-502D-4F01-AE2E-6BECDFA0A23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746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8588-79F4-43BB-8713-08E1BD01B5C1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D6C-D5EA-4474-A386-AAAA5CF63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412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8588-79F4-43BB-8713-08E1BD01B5C1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D6C-D5EA-4474-A386-AAAA5CF63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90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8588-79F4-43BB-8713-08E1BD01B5C1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D6C-D5EA-4474-A386-AAAA5CF63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946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8588-79F4-43BB-8713-08E1BD01B5C1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D6C-D5EA-4474-A386-AAAA5CF63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925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8588-79F4-43BB-8713-08E1BD01B5C1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D6C-D5EA-4474-A386-AAAA5CF63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70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8588-79F4-43BB-8713-08E1BD01B5C1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D6C-D5EA-4474-A386-AAAA5CF63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121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8588-79F4-43BB-8713-08E1BD01B5C1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D6C-D5EA-4474-A386-AAAA5CF63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41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8588-79F4-43BB-8713-08E1BD01B5C1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D6C-D5EA-4474-A386-AAAA5CF63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334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8588-79F4-43BB-8713-08E1BD01B5C1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D6C-D5EA-4474-A386-AAAA5CF63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447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8588-79F4-43BB-8713-08E1BD01B5C1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D6C-D5EA-4474-A386-AAAA5CF63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7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8588-79F4-43BB-8713-08E1BD01B5C1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D6C-D5EA-4474-A386-AAAA5CF63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475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38588-79F4-43BB-8713-08E1BD01B5C1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B9D6C-D5EA-4474-A386-AAAA5CF63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582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3391" y="1763899"/>
            <a:ext cx="11377535" cy="353943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>
            <a:extrusionClr>
              <a:srgbClr val="FFFF00"/>
            </a:extrusionClr>
          </a:sp3d>
        </p:spPr>
        <p:txBody>
          <a:bodyPr wrap="square" lIns="91440" tIns="45720" rIns="91440" bIns="45720">
            <a:spAutoFit/>
            <a:sp3d extrusionH="57150" prstMaterial="dkEdge">
              <a:bevelB w="38100" h="38100"/>
              <a:extrusionClr>
                <a:srgbClr val="FFFF00"/>
              </a:extrusionClr>
            </a:sp3d>
          </a:bodyPr>
          <a:lstStyle/>
          <a:p>
            <a:pPr algn="ctr"/>
            <a:r>
              <a:rPr lang="ru-RU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Организация ученического самоуправления </a:t>
            </a:r>
          </a:p>
          <a:p>
            <a:pPr algn="ctr"/>
            <a:r>
              <a:rPr lang="ru-RU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 школе №70</a:t>
            </a:r>
            <a:endParaRPr lang="ru-RU" sz="8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0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577" y="154428"/>
            <a:ext cx="11526592" cy="1208279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Работа </a:t>
            </a:r>
          </a:p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 коллективом общественных организаций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3345" y="2591638"/>
            <a:ext cx="7362423" cy="414136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7076" y="1663451"/>
            <a:ext cx="3357093" cy="251782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77" y="1663451"/>
            <a:ext cx="3735252" cy="248354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908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3974" y="1177046"/>
            <a:ext cx="5962919" cy="4591102"/>
          </a:xfrm>
          <a:prstGeom prst="rect">
            <a:avLst/>
          </a:prstGeom>
          <a:solidFill>
            <a:srgbClr val="C24D71">
              <a:alpha val="7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Ученическое самоуправление 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 школе №70 включает в себя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9903" y="224148"/>
            <a:ext cx="3675122" cy="170251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Ученическое самоуправление в классе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25841" y="224148"/>
            <a:ext cx="3675122" cy="170251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Работа школьного парламента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39448" y="5018529"/>
            <a:ext cx="3861515" cy="1565813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Детское </a:t>
            </a:r>
          </a:p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объединение </a:t>
            </a:r>
          </a:p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20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«РОВЕСНИК-РОВЕСНИКУ»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9903" y="5018529"/>
            <a:ext cx="3675122" cy="1565813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Детское </a:t>
            </a:r>
          </a:p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объединение </a:t>
            </a:r>
          </a:p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20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«ЛИДЕР»</a:t>
            </a:r>
          </a:p>
        </p:txBody>
      </p:sp>
      <p:sp>
        <p:nvSpPr>
          <p:cNvPr id="10" name="Двойная стрелка вверх/вниз 9"/>
          <p:cNvSpPr/>
          <p:nvPr/>
        </p:nvSpPr>
        <p:spPr>
          <a:xfrm>
            <a:off x="1030310" y="2215166"/>
            <a:ext cx="1300766" cy="2485623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9878545" y="2215165"/>
            <a:ext cx="1300766" cy="2485623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4459134" y="224148"/>
            <a:ext cx="3232597" cy="664494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4365938" y="5919848"/>
            <a:ext cx="3232597" cy="664494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35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6823" y="180303"/>
            <a:ext cx="11075831" cy="1453726"/>
          </a:xfrm>
          <a:prstGeom prst="rect">
            <a:avLst/>
          </a:prstGeom>
          <a:solidFill>
            <a:srgbClr val="C24D71">
              <a:alpha val="7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Ученическое самоуправление 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 классе.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2779" y="1789591"/>
            <a:ext cx="11827239" cy="1333250"/>
          </a:xfrm>
          <a:prstGeom prst="rect">
            <a:avLst/>
          </a:prstGeom>
          <a:ln/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2400" b="1" dirty="0" smtClean="0">
                <a:solidFill>
                  <a:srgbClr val="714042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Складывается из распределения конкретных обязанностей между отдельными учащимися, выбора ответственных за наиболее важные секторы работы учащихся.</a:t>
            </a:r>
            <a:endParaRPr lang="ru-RU" sz="2400" b="1" dirty="0" smtClean="0">
              <a:solidFill>
                <a:srgbClr val="714042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1673" y="3278403"/>
            <a:ext cx="9414457" cy="3457806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350" marR="128905" indent="-6350">
              <a:lnSpc>
                <a:spcPct val="112000"/>
              </a:lnSpc>
              <a:spcAft>
                <a:spcPts val="60"/>
              </a:spcAft>
            </a:pP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Классное самоуправление (актив)</a:t>
            </a:r>
          </a:p>
          <a:p>
            <a:pPr marL="6350" marR="128905" indent="-6350">
              <a:lnSpc>
                <a:spcPct val="112000"/>
              </a:lnSpc>
              <a:spcAft>
                <a:spcPts val="60"/>
              </a:spcAft>
            </a:pP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1.	Староста</a:t>
            </a:r>
          </a:p>
          <a:p>
            <a:pPr marL="6350" marR="128905" indent="-6350">
              <a:lnSpc>
                <a:spcPct val="112000"/>
              </a:lnSpc>
              <a:spcAft>
                <a:spcPts val="60"/>
              </a:spcAft>
            </a:pP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2.	Оформитель</a:t>
            </a:r>
          </a:p>
          <a:p>
            <a:pPr marL="6350" marR="128905" indent="-6350">
              <a:lnSpc>
                <a:spcPct val="112000"/>
              </a:lnSpc>
              <a:spcAft>
                <a:spcPts val="60"/>
              </a:spcAft>
            </a:pP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3.	Ответственный за учебу</a:t>
            </a:r>
          </a:p>
          <a:p>
            <a:pPr marL="6350" marR="128905" indent="-6350">
              <a:lnSpc>
                <a:spcPct val="112000"/>
              </a:lnSpc>
              <a:spcAft>
                <a:spcPts val="60"/>
              </a:spcAft>
            </a:pP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4.	Ответственный за трудовые дела</a:t>
            </a:r>
          </a:p>
          <a:p>
            <a:pPr marL="6350" marR="128905" indent="-6350">
              <a:lnSpc>
                <a:spcPct val="112000"/>
              </a:lnSpc>
              <a:spcAft>
                <a:spcPts val="60"/>
              </a:spcAft>
            </a:pP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5.	Ответственный за досуг</a:t>
            </a:r>
          </a:p>
          <a:p>
            <a:pPr marL="6350" marR="128905" indent="-6350">
              <a:lnSpc>
                <a:spcPct val="112000"/>
              </a:lnSpc>
              <a:spcAft>
                <a:spcPts val="60"/>
              </a:spcAft>
            </a:pP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6.	Физорг</a:t>
            </a:r>
          </a:p>
          <a:p>
            <a:pPr marL="6350" marR="128905" indent="-6350">
              <a:lnSpc>
                <a:spcPct val="112000"/>
              </a:lnSpc>
              <a:spcAft>
                <a:spcPts val="60"/>
              </a:spcAft>
            </a:pP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7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	Ответственный за дисциплину</a:t>
            </a:r>
          </a:p>
        </p:txBody>
      </p:sp>
    </p:spTree>
    <p:extLst>
      <p:ext uri="{BB962C8B-B14F-4D97-AF65-F5344CB8AC3E}">
        <p14:creationId xmlns:p14="http://schemas.microsoft.com/office/powerpoint/2010/main" xmlns="" val="9579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723" y="238801"/>
            <a:ext cx="11634265" cy="1963485"/>
          </a:xfrm>
          <a:prstGeom prst="rect">
            <a:avLst/>
          </a:prstGeom>
          <a:solidFill>
            <a:srgbClr val="C24D71">
              <a:alpha val="70000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Детское объединение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«ЛИДЕР»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723" y="2972304"/>
            <a:ext cx="3843071" cy="24349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40180" y="3695383"/>
            <a:ext cx="7675808" cy="3026213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>
              <a:lnSpc>
                <a:spcPct val="112000"/>
              </a:lnSpc>
              <a:spcAft>
                <a:spcPts val="60"/>
              </a:spcAft>
            </a:pPr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Дата создания: </a:t>
            </a:r>
            <a:r>
              <a:rPr lang="ru-RU" sz="2800" dirty="0">
                <a:solidFill>
                  <a:srgbClr val="C24D7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2012 </a:t>
            </a:r>
            <a:r>
              <a:rPr lang="ru-RU" sz="2800" dirty="0" smtClean="0">
                <a:solidFill>
                  <a:srgbClr val="C24D7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год</a:t>
            </a:r>
          </a:p>
          <a:p>
            <a:pPr marL="6350" marR="1905" indent="449580">
              <a:lnSpc>
                <a:spcPct val="112000"/>
              </a:lnSpc>
              <a:spcAft>
                <a:spcPts val="6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Местонахождение: </a:t>
            </a:r>
            <a:r>
              <a:rPr lang="ru-RU" sz="2800" dirty="0" smtClean="0">
                <a:solidFill>
                  <a:srgbClr val="C24D7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г. Казань, ул. </a:t>
            </a:r>
            <a:r>
              <a:rPr lang="ru-RU" sz="2800" dirty="0" err="1" smtClean="0">
                <a:solidFill>
                  <a:srgbClr val="C24D7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Краснококшайская</a:t>
            </a:r>
            <a:r>
              <a:rPr lang="ru-RU" sz="2800" dirty="0" smtClean="0">
                <a:solidFill>
                  <a:srgbClr val="C24D7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178</a:t>
            </a:r>
          </a:p>
          <a:p>
            <a:pPr marL="6350" marR="1905" indent="449580">
              <a:lnSpc>
                <a:spcPct val="112000"/>
              </a:lnSpc>
              <a:spcAft>
                <a:spcPts val="6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Возраст </a:t>
            </a:r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детей, участвующих в </a:t>
            </a:r>
            <a:r>
              <a:rPr lang="ru-RU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объединении: </a:t>
            </a:r>
            <a:r>
              <a:rPr lang="ru-RU" sz="2800" dirty="0">
                <a:solidFill>
                  <a:srgbClr val="C24D7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ученики 1-11 классов</a:t>
            </a:r>
          </a:p>
          <a:p>
            <a:pPr marL="6350" marR="1905" indent="449580">
              <a:lnSpc>
                <a:spcPct val="112000"/>
              </a:lnSpc>
              <a:spcAft>
                <a:spcPts val="6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Руководитель</a:t>
            </a:r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ru-RU" sz="2800" dirty="0" smtClean="0">
                <a:solidFill>
                  <a:srgbClr val="C24D7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педагог-организатор</a:t>
            </a:r>
            <a:endParaRPr lang="ru-RU" sz="2800" dirty="0">
              <a:solidFill>
                <a:srgbClr val="C24D7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0180" y="2394341"/>
            <a:ext cx="7675808" cy="1057469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Девиз: </a:t>
            </a:r>
            <a:r>
              <a:rPr lang="ru-RU" sz="28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ЛИДЕРСТВО – это стиль жизни, девиз которой: «ЕСЛИ НЕ Я, ТО КТО?»</a:t>
            </a:r>
          </a:p>
        </p:txBody>
      </p:sp>
    </p:spTree>
    <p:extLst>
      <p:ext uri="{BB962C8B-B14F-4D97-AF65-F5344CB8AC3E}">
        <p14:creationId xmlns:p14="http://schemas.microsoft.com/office/powerpoint/2010/main" xmlns="" val="16500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819" y="1840825"/>
            <a:ext cx="11745533" cy="2987741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Детское объединение </a:t>
            </a:r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«Лидер» создано и действует в соответствии с Конституцией Российской Федерации, Федеральным законом «Об общественных объединениях», действующих законодательством Российской Федерации и организует свою деятельность на основе данного Устава и Устава школы.</a:t>
            </a:r>
          </a:p>
        </p:txBody>
      </p:sp>
    </p:spTree>
    <p:extLst>
      <p:ext uri="{BB962C8B-B14F-4D97-AF65-F5344CB8AC3E}">
        <p14:creationId xmlns:p14="http://schemas.microsoft.com/office/powerpoint/2010/main" xmlns="" val="21612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252" y="733242"/>
            <a:ext cx="11745533" cy="5421612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C24D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 marL="6350" marR="1905" indent="449580">
              <a:lnSpc>
                <a:spcPct val="112000"/>
              </a:lnSpc>
              <a:spcAft>
                <a:spcPts val="60"/>
              </a:spcAft>
            </a:pPr>
            <a:r>
              <a:rPr lang="ru-RU" sz="2400" i="1" dirty="0" smtClean="0"/>
              <a:t>Создание </a:t>
            </a:r>
            <a:r>
              <a:rPr lang="ru-RU" sz="2400" i="1" dirty="0"/>
              <a:t>условий для самовоспитания, самореализации личности ребёнка через активную творческую деятельность, развитие коммуникативных способностей каждого ребёнка</a:t>
            </a:r>
            <a:r>
              <a:rPr lang="ru-RU" sz="2400" dirty="0" smtClean="0"/>
              <a:t>.</a:t>
            </a:r>
          </a:p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C24D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463550" marR="1905" indent="-457200">
              <a:lnSpc>
                <a:spcPct val="112000"/>
              </a:lnSpc>
              <a:spcAft>
                <a:spcPts val="6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дать возможность каждому ребёнку раскрыть коммуникативные способности;</a:t>
            </a:r>
          </a:p>
          <a:p>
            <a:pPr marL="463550" marR="1905" indent="-457200">
              <a:lnSpc>
                <a:spcPct val="112000"/>
              </a:lnSpc>
              <a:spcAft>
                <a:spcPts val="6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развивать </a:t>
            </a:r>
            <a:r>
              <a:rPr lang="ru-RU" sz="2400" dirty="0"/>
              <a:t>лидерский, творческий и интеллектуальный потенциал детей;</a:t>
            </a:r>
          </a:p>
          <a:p>
            <a:pPr marL="463550" marR="1905" indent="-457200">
              <a:lnSpc>
                <a:spcPct val="112000"/>
              </a:lnSpc>
              <a:spcAft>
                <a:spcPts val="6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воспитывать любовь к родному краю, изучать своё прошлое и прошлое своей семьи;</a:t>
            </a:r>
          </a:p>
          <a:p>
            <a:pPr marL="463550" marR="1905" indent="-457200">
              <a:lnSpc>
                <a:spcPct val="112000"/>
              </a:lnSpc>
              <a:spcAft>
                <a:spcPts val="6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воспитывать положительное отношение к здоровому образу жизни и его пропаганде;</a:t>
            </a:r>
          </a:p>
          <a:p>
            <a:pPr marL="463550" marR="1905" indent="-457200">
              <a:lnSpc>
                <a:spcPct val="112000"/>
              </a:lnSpc>
              <a:spcAft>
                <a:spcPts val="6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повышать роль и активность школы</a:t>
            </a:r>
            <a:r>
              <a:rPr lang="ru-RU" sz="2400" dirty="0" smtClean="0"/>
              <a:t>.</a:t>
            </a:r>
            <a:endParaRPr lang="ru-RU" sz="2800" b="1" dirty="0">
              <a:solidFill>
                <a:schemeClr val="tx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6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640" y="91001"/>
            <a:ext cx="11075831" cy="1453726"/>
          </a:xfrm>
          <a:prstGeom prst="rect">
            <a:avLst/>
          </a:prstGeom>
          <a:solidFill>
            <a:srgbClr val="C24D71">
              <a:alpha val="7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Работа детского объединения «ЛИДЕР»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305" y="1927218"/>
            <a:ext cx="3675122" cy="174701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Организация работы вожатых 1-4 классов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68994" y="3060559"/>
            <a:ext cx="3675122" cy="34017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Организация и участие в конкурсах и мероприятиях различного уровня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05277" y="1920938"/>
            <a:ext cx="3675122" cy="170251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Разработка, реализация и защита проектов</a:t>
            </a:r>
          </a:p>
        </p:txBody>
      </p:sp>
      <p:sp>
        <p:nvSpPr>
          <p:cNvPr id="6" name="Тройная стрелка влево/вправо/вверх 5"/>
          <p:cNvSpPr/>
          <p:nvPr/>
        </p:nvSpPr>
        <p:spPr>
          <a:xfrm rot="10800000">
            <a:off x="4842456" y="1920938"/>
            <a:ext cx="2884868" cy="1002566"/>
          </a:xfrm>
          <a:prstGeom prst="leftRigh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305" y="3887682"/>
            <a:ext cx="3675122" cy="244602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4181" y="3887682"/>
            <a:ext cx="3508817" cy="23328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925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3338" y="291601"/>
            <a:ext cx="10481433" cy="643894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Организация работы вожатых 1-4 классов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90" y="1430334"/>
            <a:ext cx="3513072" cy="197610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9942" y="1438999"/>
            <a:ext cx="5314681" cy="398601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90" y="4066692"/>
            <a:ext cx="3513072" cy="213145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Picture 4" descr="https://pp.vk.me/c630229/v630229199/1895a/7Ff6PNzG4qQ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8669" y="2779045"/>
            <a:ext cx="3099607" cy="206298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8261" y="3092111"/>
            <a:ext cx="2223838" cy="679789"/>
          </a:xfrm>
          <a:prstGeom prst="rect">
            <a:avLst/>
          </a:prstGeom>
          <a:solidFill>
            <a:srgbClr val="C24D71">
              <a:alpha val="7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a typeface="Times New Roman" panose="02020603050405020304" pitchFamily="18" charset="0"/>
              </a:rPr>
              <a:t>Проведение игр и </a:t>
            </a:r>
            <a:r>
              <a:rPr lang="ru-RU" sz="24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квестов</a:t>
            </a:r>
            <a:endParaRPr lang="ru-RU" sz="24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04465" y="4939371"/>
            <a:ext cx="4185634" cy="679789"/>
          </a:xfrm>
          <a:prstGeom prst="rect">
            <a:avLst/>
          </a:prstGeom>
          <a:solidFill>
            <a:srgbClr val="C24D71">
              <a:alpha val="7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Подготовка к выставкам</a:t>
            </a:r>
            <a:endParaRPr lang="ru-RU" sz="24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75514" y="4557520"/>
            <a:ext cx="2603676" cy="721746"/>
          </a:xfrm>
          <a:prstGeom prst="rect">
            <a:avLst/>
          </a:prstGeom>
          <a:solidFill>
            <a:srgbClr val="C24D71">
              <a:alpha val="7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концертов</a:t>
            </a:r>
            <a:endParaRPr lang="ru-RU" sz="24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8261" y="5957445"/>
            <a:ext cx="2223838" cy="679789"/>
          </a:xfrm>
          <a:prstGeom prst="rect">
            <a:avLst/>
          </a:prstGeom>
          <a:solidFill>
            <a:srgbClr val="C24D71">
              <a:alpha val="7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Классных часов</a:t>
            </a:r>
            <a:endParaRPr lang="ru-RU" sz="24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7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40" y="175691"/>
            <a:ext cx="11835684" cy="1195455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Организация и участие в конкурсах и мероприятиях различного уровня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940" y="1619536"/>
            <a:ext cx="3928053" cy="220953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8520" y="1620633"/>
            <a:ext cx="3926104" cy="220843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8" descr="https://pp.vk.me/c630229/v630229199/187de/vohK53Sp3g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5127" y="1620633"/>
            <a:ext cx="3325259" cy="221316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685" y="4061232"/>
            <a:ext cx="1966298" cy="2779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1102" y="4061232"/>
            <a:ext cx="1967074" cy="2780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3401" y="4096511"/>
            <a:ext cx="1953594" cy="27614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0712" y="4076359"/>
            <a:ext cx="1956373" cy="27654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0802" y="4083289"/>
            <a:ext cx="1951470" cy="275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19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84" y="220927"/>
            <a:ext cx="11706896" cy="643894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Разработка, реализация и защита проектов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639" y="1173078"/>
            <a:ext cx="4207768" cy="236861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5147" y="1190828"/>
            <a:ext cx="3335628" cy="250172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7097" y="1098152"/>
            <a:ext cx="3502983" cy="259439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8639" y="3692549"/>
            <a:ext cx="1993299" cy="295795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8660" y="3801709"/>
            <a:ext cx="3872587" cy="273963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7970" y="3887440"/>
            <a:ext cx="4912110" cy="276306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399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902" y="2452194"/>
            <a:ext cx="11827239" cy="34017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Создание благоприятных педагогических, организационных социальных условий для самореализации, самоутверждения, саморазвития каждого учащегося в процессе включения его в разнообразную содержательную индивидуальную и коллективную деятельность.  </a:t>
            </a:r>
            <a:endParaRPr lang="ru-RU" sz="3200" b="1" dirty="0">
              <a:solidFill>
                <a:srgbClr val="714042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8052" y="584617"/>
            <a:ext cx="6190937" cy="1334124"/>
          </a:xfrm>
          <a:prstGeom prst="rect">
            <a:avLst/>
          </a:prstGeom>
          <a:solidFill>
            <a:srgbClr val="C24D71">
              <a:alpha val="7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Цель</a:t>
            </a:r>
            <a:endParaRPr lang="ru-RU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723" y="238801"/>
            <a:ext cx="11634265" cy="1963485"/>
          </a:xfrm>
          <a:prstGeom prst="rect">
            <a:avLst/>
          </a:prstGeom>
          <a:solidFill>
            <a:srgbClr val="C24D71">
              <a:alpha val="70000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Детское объединение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«Ровесник-ровеснику»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40180" y="3669625"/>
            <a:ext cx="7675808" cy="3026213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>
              <a:lnSpc>
                <a:spcPct val="112000"/>
              </a:lnSpc>
              <a:spcAft>
                <a:spcPts val="60"/>
              </a:spcAft>
            </a:pPr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Дата создания: </a:t>
            </a:r>
            <a:r>
              <a:rPr lang="ru-RU" sz="2800" dirty="0" smtClean="0">
                <a:solidFill>
                  <a:srgbClr val="C24D7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2011 год</a:t>
            </a:r>
          </a:p>
          <a:p>
            <a:pPr marL="6350" marR="1905" indent="449580">
              <a:lnSpc>
                <a:spcPct val="112000"/>
              </a:lnSpc>
              <a:spcAft>
                <a:spcPts val="6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Местонахождение: </a:t>
            </a:r>
            <a:r>
              <a:rPr lang="ru-RU" sz="2800" dirty="0" smtClean="0">
                <a:solidFill>
                  <a:srgbClr val="C24D7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г. Казань, ул. </a:t>
            </a:r>
            <a:r>
              <a:rPr lang="ru-RU" sz="2800" dirty="0" err="1" smtClean="0">
                <a:solidFill>
                  <a:srgbClr val="C24D7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Краснококшайская</a:t>
            </a:r>
            <a:r>
              <a:rPr lang="ru-RU" sz="2800" dirty="0" smtClean="0">
                <a:solidFill>
                  <a:srgbClr val="C24D7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178</a:t>
            </a:r>
          </a:p>
          <a:p>
            <a:pPr marL="6350" marR="1905" indent="449580">
              <a:lnSpc>
                <a:spcPct val="112000"/>
              </a:lnSpc>
              <a:spcAft>
                <a:spcPts val="6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Возраст </a:t>
            </a:r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детей, участвующих в </a:t>
            </a:r>
            <a:r>
              <a:rPr lang="ru-RU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объединении: </a:t>
            </a:r>
            <a:r>
              <a:rPr lang="ru-RU" sz="2800" dirty="0">
                <a:solidFill>
                  <a:srgbClr val="C24D7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ученики </a:t>
            </a:r>
            <a:r>
              <a:rPr lang="ru-RU" sz="2800" dirty="0" smtClean="0">
                <a:solidFill>
                  <a:srgbClr val="C24D7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10-17 лет</a:t>
            </a:r>
            <a:endParaRPr lang="ru-RU" sz="2800" dirty="0">
              <a:solidFill>
                <a:srgbClr val="C24D7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6350" marR="1905" indent="449580">
              <a:lnSpc>
                <a:spcPct val="112000"/>
              </a:lnSpc>
              <a:spcAft>
                <a:spcPts val="6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Руководитель: </a:t>
            </a:r>
            <a:r>
              <a:rPr lang="ru-RU" sz="2800" dirty="0" smtClean="0">
                <a:solidFill>
                  <a:srgbClr val="C24D7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педагог-психолог</a:t>
            </a:r>
            <a:endParaRPr lang="ru-RU" sz="2800" dirty="0">
              <a:solidFill>
                <a:srgbClr val="C24D7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https://pp.vk.me/c408821/v408821979/4bf8/BmX787jLmy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723" y="2574920"/>
            <a:ext cx="3851234" cy="360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54912" y="2613555"/>
            <a:ext cx="5246343" cy="535852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Девиз: </a:t>
            </a:r>
            <a:r>
              <a:rPr lang="ru-RU" sz="2800" b="1" dirty="0" smtClean="0">
                <a:solidFill>
                  <a:srgbClr val="714042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Мы </a:t>
            </a:r>
            <a:r>
              <a:rPr lang="ru-RU" sz="2800" b="1" dirty="0">
                <a:solidFill>
                  <a:srgbClr val="714042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❤ </a:t>
            </a:r>
            <a:r>
              <a:rPr lang="ru-RU" sz="2800" b="1" dirty="0" smtClean="0">
                <a:solidFill>
                  <a:srgbClr val="714042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ЗОЖ</a:t>
            </a:r>
          </a:p>
        </p:txBody>
      </p:sp>
    </p:spTree>
    <p:extLst>
      <p:ext uri="{BB962C8B-B14F-4D97-AF65-F5344CB8AC3E}">
        <p14:creationId xmlns:p14="http://schemas.microsoft.com/office/powerpoint/2010/main" xmlns="" val="13020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06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2214" y="1584943"/>
            <a:ext cx="3000364" cy="225027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Рисунок 5" descr="IMG_00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30694" y="1691928"/>
            <a:ext cx="3429024" cy="25717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Рисунок 7" descr="LLG4RRI859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5090" y="4598631"/>
            <a:ext cx="2857488" cy="191094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Рисунок 8" descr="eBnp7jiDYwk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903963" y="3553162"/>
            <a:ext cx="2411015" cy="3214686"/>
          </a:xfrm>
          <a:prstGeom prst="rect">
            <a:avLst/>
          </a:prstGeom>
        </p:spPr>
      </p:pic>
      <p:pic>
        <p:nvPicPr>
          <p:cNvPr id="7" name="Рисунок 6" descr="r7wuOSaQJnQ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71660" y="4644842"/>
            <a:ext cx="2719284" cy="181852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Рисунок 9" descr="4jt9CjmPZm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3963" y="1430365"/>
            <a:ext cx="2754314" cy="195857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557735" y="223203"/>
            <a:ext cx="11634265" cy="1133791"/>
          </a:xfrm>
          <a:prstGeom prst="rect">
            <a:avLst/>
          </a:prstGeom>
          <a:solidFill>
            <a:srgbClr val="C24D71">
              <a:alpha val="70000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Республиканские ежегодные акции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82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уббо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370412">
            <a:off x="1268809" y="3783364"/>
            <a:ext cx="3929090" cy="294681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Рисунок 3" descr="фм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306229">
            <a:off x="422221" y="1336462"/>
            <a:ext cx="4185216" cy="235745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Рисунок 4" descr="RClaYTo6fF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24360">
            <a:off x="6455092" y="3638867"/>
            <a:ext cx="5072066" cy="286096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Рисунок 6" descr="20160910_15184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709938" y="1297683"/>
            <a:ext cx="2905113" cy="217883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241990" y="241042"/>
            <a:ext cx="6396507" cy="1133791"/>
          </a:xfrm>
          <a:prstGeom prst="rect">
            <a:avLst/>
          </a:prstGeom>
          <a:solidFill>
            <a:srgbClr val="C24D71">
              <a:alpha val="70000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Последние акции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43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f805suGR-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00188" y="1281239"/>
            <a:ext cx="3619493" cy="27146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Рисунок 4" descr="шеланг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53257" y="391512"/>
            <a:ext cx="4286248" cy="285889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Рисунок 5" descr="x5UuWc4Lbhk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24000" y="4143381"/>
            <a:ext cx="3714744" cy="247552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Рисунок 3" descr="Dj0y_G0FtzU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725310" y="3903309"/>
            <a:ext cx="3514195" cy="234473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Рисунок 6" descr="rdoUwJp3A_g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279495" y="3250406"/>
            <a:ext cx="2166937" cy="325040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00635" y="147448"/>
            <a:ext cx="6396507" cy="1133791"/>
          </a:xfrm>
          <a:prstGeom prst="rect">
            <a:avLst/>
          </a:prstGeom>
          <a:solidFill>
            <a:srgbClr val="C24D71">
              <a:alpha val="70000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Профильные смены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17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дш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10315" y="1500174"/>
            <a:ext cx="4104647" cy="2853924"/>
          </a:xfrm>
          <a:prstGeom prst="rect">
            <a:avLst/>
          </a:prstGeom>
        </p:spPr>
      </p:pic>
      <p:pic>
        <p:nvPicPr>
          <p:cNvPr id="4" name="Рисунок 3" descr="4BY6pSbfXl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70858" y="1500174"/>
            <a:ext cx="4071966" cy="3050380"/>
          </a:xfrm>
          <a:prstGeom prst="rect">
            <a:avLst/>
          </a:prstGeom>
        </p:spPr>
      </p:pic>
      <p:pic>
        <p:nvPicPr>
          <p:cNvPr id="3" name="Рисунок 2" descr="qu8cDPA0Vyc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67174" y="3714752"/>
            <a:ext cx="4071966" cy="29289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0658" y="152069"/>
            <a:ext cx="11504998" cy="1133791"/>
          </a:xfrm>
          <a:prstGeom prst="rect">
            <a:avLst/>
          </a:prstGeom>
          <a:solidFill>
            <a:srgbClr val="C24D71">
              <a:alpha val="70000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мероприятия Совета Детских Организаций Республики Татарстан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34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uTGDsr8Ge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74366" y="3961867"/>
            <a:ext cx="4029084" cy="2686056"/>
          </a:xfrm>
          <a:prstGeom prst="rect">
            <a:avLst/>
          </a:prstGeom>
        </p:spPr>
      </p:pic>
      <p:pic>
        <p:nvPicPr>
          <p:cNvPr id="4" name="Рисунок 3" descr="лид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7579" y="1788355"/>
            <a:ext cx="2655886" cy="3857627"/>
          </a:xfrm>
          <a:prstGeom prst="rect">
            <a:avLst/>
          </a:prstGeom>
        </p:spPr>
      </p:pic>
      <p:pic>
        <p:nvPicPr>
          <p:cNvPr id="5" name="Рисунок 4" descr="лидер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64352" y="1605415"/>
            <a:ext cx="4572000" cy="30325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579" y="212783"/>
            <a:ext cx="8034668" cy="1133791"/>
          </a:xfrm>
          <a:prstGeom prst="rect">
            <a:avLst/>
          </a:prstGeom>
          <a:solidFill>
            <a:srgbClr val="C24D71">
              <a:alpha val="70000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Республиканские конкурсы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70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yMaCLnDIM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38282" y="1571612"/>
            <a:ext cx="4476781" cy="3357586"/>
          </a:xfrm>
          <a:prstGeom prst="rect">
            <a:avLst/>
          </a:prstGeom>
        </p:spPr>
      </p:pic>
      <p:pic>
        <p:nvPicPr>
          <p:cNvPr id="4" name="Рисунок 3" descr="9CtlwAVbB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2" y="4364288"/>
            <a:ext cx="2928958" cy="2207984"/>
          </a:xfrm>
          <a:prstGeom prst="rect">
            <a:avLst/>
          </a:prstGeom>
        </p:spPr>
      </p:pic>
      <p:pic>
        <p:nvPicPr>
          <p:cNvPr id="5" name="Рисунок 4" descr="coufgmMM0E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703" y="1483963"/>
            <a:ext cx="3714776" cy="27860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3336" y="255929"/>
            <a:ext cx="8034668" cy="1133791"/>
          </a:xfrm>
          <a:prstGeom prst="rect">
            <a:avLst/>
          </a:prstGeom>
          <a:solidFill>
            <a:srgbClr val="C24D71">
              <a:alpha val="70000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Участие в проектах </a:t>
            </a:r>
            <a:r>
              <a:rPr 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И.А.Славутского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90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2289" y="1401770"/>
            <a:ext cx="3857652" cy="2885524"/>
          </a:xfrm>
          <a:prstGeom prst="rect">
            <a:avLst/>
          </a:prstGeom>
        </p:spPr>
      </p:pic>
      <p:pic>
        <p:nvPicPr>
          <p:cNvPr id="3" name="Рисунок 2" descr="2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67438" y="3643314"/>
            <a:ext cx="4500562" cy="3000374"/>
          </a:xfrm>
          <a:prstGeom prst="rect">
            <a:avLst/>
          </a:prstGeom>
        </p:spPr>
      </p:pic>
      <p:pic>
        <p:nvPicPr>
          <p:cNvPr id="5" name="Рисунок 4" descr="суббот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38282" y="3429000"/>
            <a:ext cx="4143404" cy="3107554"/>
          </a:xfrm>
          <a:prstGeom prst="rect">
            <a:avLst/>
          </a:prstGeom>
        </p:spPr>
      </p:pic>
      <p:pic>
        <p:nvPicPr>
          <p:cNvPr id="6" name="Рисунок 5" descr="фм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10248" y="1285860"/>
            <a:ext cx="4819340" cy="27146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2342" y="152069"/>
            <a:ext cx="10795811" cy="1133791"/>
          </a:xfrm>
          <a:prstGeom prst="rect">
            <a:avLst/>
          </a:prstGeom>
          <a:solidFill>
            <a:srgbClr val="C24D71">
              <a:alpha val="70000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Акции в поддержку Казани в конкурсе на новые купюры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16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XzMYmwfQ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7367" y="1902024"/>
            <a:ext cx="4071934" cy="3053951"/>
          </a:xfrm>
          <a:prstGeom prst="rect">
            <a:avLst/>
          </a:prstGeom>
        </p:spPr>
      </p:pic>
      <p:pic>
        <p:nvPicPr>
          <p:cNvPr id="4" name="Рисунок 3" descr="7fsm0yAhyMU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95670" y="3429000"/>
            <a:ext cx="4684060" cy="2986088"/>
          </a:xfrm>
          <a:prstGeom prst="rect">
            <a:avLst/>
          </a:prstGeom>
        </p:spPr>
      </p:pic>
      <p:pic>
        <p:nvPicPr>
          <p:cNvPr id="5" name="Рисунок 4" descr="hjiokC4eyN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67604" y="1789358"/>
            <a:ext cx="3500429" cy="23327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1586" y="330245"/>
            <a:ext cx="10795811" cy="1133791"/>
          </a:xfrm>
          <a:prstGeom prst="rect">
            <a:avLst/>
          </a:prstGeom>
          <a:solidFill>
            <a:srgbClr val="C24D71">
              <a:alpha val="70000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Форум Юных Граждан </a:t>
            </a:r>
            <a:r>
              <a:rPr 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г.Казани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18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WjGKD7bA_Q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494937">
            <a:off x="8057927" y="4084254"/>
            <a:ext cx="2584139" cy="2007665"/>
          </a:xfrm>
          <a:prstGeom prst="rect">
            <a:avLst/>
          </a:prstGeom>
        </p:spPr>
      </p:pic>
      <p:pic>
        <p:nvPicPr>
          <p:cNvPr id="4" name="Рисунок 3" descr="Zl9PeKhuO5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335357">
            <a:off x="1893979" y="113321"/>
            <a:ext cx="2488989" cy="3318652"/>
          </a:xfrm>
          <a:prstGeom prst="rect">
            <a:avLst/>
          </a:prstGeom>
        </p:spPr>
      </p:pic>
      <p:pic>
        <p:nvPicPr>
          <p:cNvPr id="5" name="Рисунок 4" descr="-T-dg67-Es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364888">
            <a:off x="7593218" y="307476"/>
            <a:ext cx="2799040" cy="2099280"/>
          </a:xfrm>
          <a:prstGeom prst="rect">
            <a:avLst/>
          </a:prstGeom>
        </p:spPr>
      </p:pic>
      <p:pic>
        <p:nvPicPr>
          <p:cNvPr id="7" name="Рисунок 6" descr="Рисунок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90635">
            <a:off x="4913549" y="185986"/>
            <a:ext cx="2296956" cy="1407796"/>
          </a:xfrm>
          <a:prstGeom prst="rect">
            <a:avLst/>
          </a:prstGeom>
        </p:spPr>
      </p:pic>
      <p:pic>
        <p:nvPicPr>
          <p:cNvPr id="8" name="Рисунок 7" descr="__AfjdML5hs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382968">
            <a:off x="4381489" y="3482578"/>
            <a:ext cx="3833839" cy="2875380"/>
          </a:xfrm>
          <a:prstGeom prst="rect">
            <a:avLst/>
          </a:prstGeom>
        </p:spPr>
      </p:pic>
      <p:pic>
        <p:nvPicPr>
          <p:cNvPr id="6" name="Рисунок 5" descr="здоровая мама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1225141">
            <a:off x="1820532" y="4726402"/>
            <a:ext cx="2971008" cy="179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618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900" y="1747657"/>
            <a:ext cx="11827239" cy="919611"/>
          </a:xfrm>
          <a:prstGeom prst="rect">
            <a:avLst/>
          </a:prstGeom>
          <a:ln/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>
              <a:lnSpc>
                <a:spcPct val="112000"/>
              </a:lnSpc>
              <a:spcAft>
                <a:spcPts val="60"/>
              </a:spcAft>
            </a:pPr>
            <a:r>
              <a:rPr lang="ru-RU" sz="24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1.	Выявление и развитие творческого потенциала личности каждого учащегося с учетом его возможностей;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93101" y="209863"/>
            <a:ext cx="6190937" cy="1334124"/>
          </a:xfrm>
          <a:prstGeom prst="rect">
            <a:avLst/>
          </a:prstGeom>
          <a:solidFill>
            <a:srgbClr val="C24D71">
              <a:alpha val="70000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Задачи</a:t>
            </a:r>
            <a:endParaRPr lang="ru-RU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9898" y="3906730"/>
            <a:ext cx="11827239" cy="919611"/>
          </a:xfrm>
          <a:prstGeom prst="rect">
            <a:avLst/>
          </a:prstGeom>
          <a:ln/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>
              <a:lnSpc>
                <a:spcPct val="112000"/>
              </a:lnSpc>
              <a:spcAft>
                <a:spcPts val="60"/>
              </a:spcAft>
            </a:pPr>
            <a:r>
              <a:rPr lang="ru-RU" sz="24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3.	Развитие навыков и способов конструктивного общения со сверстниками и взрослыми;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9898" y="2811943"/>
            <a:ext cx="11827239" cy="919611"/>
          </a:xfrm>
          <a:prstGeom prst="rect">
            <a:avLst/>
          </a:prstGeom>
          <a:ln/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>
              <a:lnSpc>
                <a:spcPct val="112000"/>
              </a:lnSpc>
              <a:spcAft>
                <a:spcPts val="60"/>
              </a:spcAft>
            </a:pPr>
            <a:r>
              <a:rPr lang="ru-RU" sz="24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2.	Развитие навыков лидерского поведения, организаторских знаний, умений, навыков коллективной и руководящей деятельности;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9898" y="5144296"/>
            <a:ext cx="11827239" cy="505972"/>
          </a:xfrm>
          <a:prstGeom prst="rect">
            <a:avLst/>
          </a:prstGeom>
          <a:ln/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>
              <a:lnSpc>
                <a:spcPct val="112000"/>
              </a:lnSpc>
              <a:spcAft>
                <a:spcPts val="60"/>
              </a:spcAft>
            </a:pPr>
            <a:r>
              <a:rPr lang="ru-RU" sz="24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4.	Защита прав и законных интересов учащихся классов;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9897" y="5803330"/>
            <a:ext cx="11827239" cy="919611"/>
          </a:xfrm>
          <a:prstGeom prst="rect">
            <a:avLst/>
          </a:prstGeom>
          <a:ln/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>
              <a:lnSpc>
                <a:spcPct val="112000"/>
              </a:lnSpc>
              <a:spcAft>
                <a:spcPts val="60"/>
              </a:spcAft>
            </a:pPr>
            <a:r>
              <a:rPr lang="ru-RU" sz="24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5.	Стимулирование и поддержка общественно-ценностных инициатив учащихся. </a:t>
            </a:r>
          </a:p>
        </p:txBody>
      </p:sp>
    </p:spTree>
    <p:extLst>
      <p:ext uri="{BB962C8B-B14F-4D97-AF65-F5344CB8AC3E}">
        <p14:creationId xmlns:p14="http://schemas.microsoft.com/office/powerpoint/2010/main" xmlns="" val="37704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640" y="91001"/>
            <a:ext cx="11075831" cy="1453726"/>
          </a:xfrm>
          <a:prstGeom prst="rect">
            <a:avLst/>
          </a:prstGeom>
          <a:solidFill>
            <a:srgbClr val="C24D71">
              <a:alpha val="7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Работа школьного парламента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59884" y="1712412"/>
            <a:ext cx="3675122" cy="64389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dk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ПРИЗЕДЕНТ</a:t>
            </a: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01169" y="2570640"/>
            <a:ext cx="3675122" cy="174701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Министерство здравоохранения и спорта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1486" y="5575647"/>
            <a:ext cx="3998889" cy="1208279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Министерство </a:t>
            </a:r>
          </a:p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культуры</a:t>
            </a: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и СМИ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48964" y="4413632"/>
            <a:ext cx="3675122" cy="1150956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Министерство закона и порядка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640" y="4391382"/>
            <a:ext cx="3675122" cy="1195455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Министерство труда  и заботы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2879" y="2570640"/>
            <a:ext cx="3675122" cy="1150956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Министерство образования </a:t>
            </a:r>
          </a:p>
        </p:txBody>
      </p:sp>
      <p:cxnSp>
        <p:nvCxnSpPr>
          <p:cNvPr id="13" name="Прямая со стрелкой 12"/>
          <p:cNvCxnSpPr>
            <a:stCxn id="3" idx="2"/>
            <a:endCxn id="9" idx="3"/>
          </p:cNvCxnSpPr>
          <p:nvPr/>
        </p:nvCxnSpPr>
        <p:spPr>
          <a:xfrm flipH="1">
            <a:off x="3898001" y="2356306"/>
            <a:ext cx="1999444" cy="7898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2"/>
            <a:endCxn id="8" idx="3"/>
          </p:cNvCxnSpPr>
          <p:nvPr/>
        </p:nvCxnSpPr>
        <p:spPr>
          <a:xfrm flipH="1">
            <a:off x="4243762" y="2356306"/>
            <a:ext cx="1653683" cy="26328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897445" y="2293734"/>
            <a:ext cx="53486" cy="30744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2"/>
            <a:endCxn id="5" idx="1"/>
          </p:cNvCxnSpPr>
          <p:nvPr/>
        </p:nvCxnSpPr>
        <p:spPr>
          <a:xfrm>
            <a:off x="5897445" y="2356306"/>
            <a:ext cx="2303724" cy="10878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2"/>
            <a:endCxn id="7" idx="1"/>
          </p:cNvCxnSpPr>
          <p:nvPr/>
        </p:nvCxnSpPr>
        <p:spPr>
          <a:xfrm>
            <a:off x="5897445" y="2356306"/>
            <a:ext cx="1751519" cy="26328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22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4118" y="1859773"/>
            <a:ext cx="7650051" cy="46166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003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100" dirty="0">
                <a:solidFill>
                  <a:schemeClr val="bg1"/>
                </a:solidFill>
                <a:latin typeface="tahoma" panose="020B0604030504040204" pitchFamily="34" charset="0"/>
              </a:rPr>
              <a:t>ФИО </a:t>
            </a:r>
            <a:r>
              <a:rPr lang="ru-RU" sz="2100" i="1" dirty="0">
                <a:solidFill>
                  <a:schemeClr val="bg1"/>
                </a:solidFill>
              </a:rPr>
              <a:t>Валова Ангелина Андреевна</a:t>
            </a:r>
            <a:r>
              <a:rPr lang="ru-RU" sz="2100" i="1" dirty="0" smtClean="0">
                <a:solidFill>
                  <a:schemeClr val="bg1"/>
                </a:solidFill>
              </a:rPr>
              <a:t/>
            </a:r>
            <a:br>
              <a:rPr lang="ru-RU" sz="2100" i="1" dirty="0" smtClean="0">
                <a:solidFill>
                  <a:schemeClr val="bg1"/>
                </a:solidFill>
              </a:rPr>
            </a:br>
            <a:r>
              <a:rPr lang="ru-RU" sz="2100" b="0" i="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Дата рождения </a:t>
            </a:r>
            <a:r>
              <a:rPr lang="ru-RU" sz="2100" i="1" dirty="0">
                <a:solidFill>
                  <a:schemeClr val="bg1"/>
                </a:solidFill>
              </a:rPr>
              <a:t>30.07.2000</a:t>
            </a:r>
            <a:r>
              <a:rPr lang="ru-RU" sz="2100" dirty="0" smtClean="0">
                <a:solidFill>
                  <a:schemeClr val="bg1"/>
                </a:solidFill>
              </a:rPr>
              <a:t/>
            </a:r>
            <a:br>
              <a:rPr lang="ru-RU" sz="2100" dirty="0" smtClean="0">
                <a:solidFill>
                  <a:schemeClr val="bg1"/>
                </a:solidFill>
              </a:rPr>
            </a:br>
            <a:r>
              <a:rPr lang="ru-RU" sz="2100" b="0" i="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Класс </a:t>
            </a:r>
            <a:r>
              <a:rPr lang="ru-RU" sz="2100" b="0" i="1" dirty="0" smtClean="0">
                <a:solidFill>
                  <a:schemeClr val="bg1"/>
                </a:solidFill>
                <a:effectLst/>
              </a:rPr>
              <a:t>10 а</a:t>
            </a:r>
            <a:r>
              <a:rPr lang="ru-RU" sz="2100" dirty="0" smtClean="0">
                <a:solidFill>
                  <a:schemeClr val="bg1"/>
                </a:solidFill>
              </a:rPr>
              <a:t/>
            </a:r>
            <a:br>
              <a:rPr lang="ru-RU" sz="2100" dirty="0" smtClean="0">
                <a:solidFill>
                  <a:schemeClr val="bg1"/>
                </a:solidFill>
              </a:rPr>
            </a:br>
            <a:r>
              <a:rPr lang="ru-RU" sz="2100" dirty="0">
                <a:solidFill>
                  <a:schemeClr val="bg1"/>
                </a:solidFill>
                <a:latin typeface="tahoma" panose="020B0604030504040204" pitchFamily="34" charset="0"/>
              </a:rPr>
              <a:t>Хобби </a:t>
            </a:r>
            <a:r>
              <a:rPr lang="ru-RU" sz="2100" i="1" dirty="0">
                <a:solidFill>
                  <a:schemeClr val="bg1"/>
                </a:solidFill>
              </a:rPr>
              <a:t>Рисование картин маслом на холсте, вышивание, изучение истории Татарстана</a:t>
            </a:r>
            <a:r>
              <a:rPr lang="ru-RU" sz="2100" i="1" dirty="0" smtClean="0">
                <a:solidFill>
                  <a:schemeClr val="bg1"/>
                </a:solidFill>
              </a:rPr>
              <a:t/>
            </a:r>
            <a:br>
              <a:rPr lang="ru-RU" sz="2100" i="1" dirty="0" smtClean="0">
                <a:solidFill>
                  <a:schemeClr val="bg1"/>
                </a:solidFill>
              </a:rPr>
            </a:br>
            <a:r>
              <a:rPr lang="ru-RU" sz="2100" dirty="0" smtClean="0">
                <a:solidFill>
                  <a:schemeClr val="bg1"/>
                </a:solidFill>
                <a:latin typeface="tahoma" panose="020B0604030504040204" pitchFamily="34" charset="0"/>
              </a:rPr>
              <a:t>Внеурочная </a:t>
            </a:r>
            <a:r>
              <a:rPr lang="ru-RU" sz="2100" dirty="0">
                <a:solidFill>
                  <a:schemeClr val="bg1"/>
                </a:solidFill>
                <a:latin typeface="tahoma" panose="020B0604030504040204" pitchFamily="34" charset="0"/>
              </a:rPr>
              <a:t>деятельность </a:t>
            </a:r>
            <a:r>
              <a:rPr lang="ru-RU" sz="2100" i="1" dirty="0">
                <a:solidFill>
                  <a:schemeClr val="bg1"/>
                </a:solidFill>
              </a:rPr>
              <a:t>Театральная студия, вокальная студия, Школа экскурсовода, </a:t>
            </a:r>
            <a:r>
              <a:rPr lang="ru-RU" sz="2100" i="1" dirty="0" smtClean="0">
                <a:solidFill>
                  <a:schemeClr val="bg1"/>
                </a:solidFill>
              </a:rPr>
              <a:t>редактор </a:t>
            </a:r>
            <a:r>
              <a:rPr lang="ru-RU" sz="2100" i="1" dirty="0">
                <a:solidFill>
                  <a:schemeClr val="bg1"/>
                </a:solidFill>
              </a:rPr>
              <a:t>школьной газеты "Илхам </a:t>
            </a:r>
            <a:r>
              <a:rPr lang="ru-RU" sz="2100" i="1" dirty="0" smtClean="0">
                <a:solidFill>
                  <a:schemeClr val="bg1"/>
                </a:solidFill>
              </a:rPr>
              <a:t>чишмэсе (Родник Вдохновения), </a:t>
            </a:r>
            <a:r>
              <a:rPr lang="ru-RU" sz="2100" i="1" dirty="0">
                <a:solidFill>
                  <a:schemeClr val="bg1"/>
                </a:solidFill>
              </a:rPr>
              <a:t>вожатой начальных классов</a:t>
            </a:r>
            <a:endParaRPr lang="ru-RU" sz="2100" i="1" dirty="0" smtClean="0">
              <a:solidFill>
                <a:schemeClr val="bg1"/>
              </a:solidFill>
            </a:endParaRPr>
          </a:p>
          <a:p>
            <a:r>
              <a:rPr lang="ru-RU" sz="2100" dirty="0" smtClean="0">
                <a:solidFill>
                  <a:schemeClr val="bg1"/>
                </a:solidFill>
                <a:latin typeface="tahoma" panose="020B0604030504040204" pitchFamily="34" charset="0"/>
              </a:rPr>
              <a:t>Заслуги </a:t>
            </a:r>
            <a:r>
              <a:rPr lang="ru-RU" sz="2100" i="1" dirty="0">
                <a:solidFill>
                  <a:schemeClr val="bg1"/>
                </a:solidFill>
              </a:rPr>
              <a:t>1 место в районном этапе городского конкурса "Красна девица и Добрый </a:t>
            </a:r>
            <a:r>
              <a:rPr lang="ru-RU" sz="2100" i="1" dirty="0" smtClean="0">
                <a:solidFill>
                  <a:schemeClr val="bg1"/>
                </a:solidFill>
              </a:rPr>
              <a:t>молодец, </a:t>
            </a:r>
            <a:r>
              <a:rPr lang="ru-RU" sz="2100" i="1" dirty="0">
                <a:solidFill>
                  <a:schemeClr val="bg1"/>
                </a:solidFill>
              </a:rPr>
              <a:t>1 место </a:t>
            </a:r>
            <a:r>
              <a:rPr lang="ru-RU" sz="2100" i="1" dirty="0" smtClean="0">
                <a:solidFill>
                  <a:schemeClr val="bg1"/>
                </a:solidFill>
              </a:rPr>
              <a:t>в </a:t>
            </a:r>
            <a:r>
              <a:rPr lang="ru-RU" sz="2100" i="1" dirty="0">
                <a:solidFill>
                  <a:schemeClr val="bg1"/>
                </a:solidFill>
              </a:rPr>
              <a:t>районном конкурсе "Мусорная мода -2013", 1 место в районном конкурсе "Юный конферансье", 1 место в городской конкурсе "Лидер года- </a:t>
            </a:r>
            <a:r>
              <a:rPr lang="ru-RU" sz="2100" i="1" dirty="0" smtClean="0">
                <a:solidFill>
                  <a:schemeClr val="bg1"/>
                </a:solidFill>
              </a:rPr>
              <a:t>2015</a:t>
            </a:r>
            <a:endParaRPr lang="ru-RU" sz="2100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154" y="1863605"/>
            <a:ext cx="3314464" cy="439552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68640" y="91001"/>
            <a:ext cx="11075831" cy="1453726"/>
          </a:xfrm>
          <a:prstGeom prst="rect">
            <a:avLst/>
          </a:prstGeom>
          <a:solidFill>
            <a:srgbClr val="C24D71">
              <a:alpha val="7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Президент ученического самоуправления школы №70</a:t>
            </a:r>
          </a:p>
        </p:txBody>
      </p:sp>
    </p:spTree>
    <p:extLst>
      <p:ext uri="{BB962C8B-B14F-4D97-AF65-F5344CB8AC3E}">
        <p14:creationId xmlns:p14="http://schemas.microsoft.com/office/powerpoint/2010/main" xmlns="" val="21246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577" y="381231"/>
            <a:ext cx="11592956" cy="643894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Министерство здравоохранения и спорта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61845" y="1522779"/>
            <a:ext cx="7688688" cy="4211685"/>
          </a:xfrm>
          <a:prstGeom prst="rect">
            <a:avLst/>
          </a:prstGeom>
          <a:solidFill>
            <a:srgbClr val="C24D71">
              <a:alpha val="70000"/>
            </a:srgbClr>
          </a:solidFill>
          <a:ln w="190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контроль за санитарным состоянием школьных помещений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контроль за внешним видом учащихся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контроль за порядком и дежурством в школьной столовой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организация просветительской деятельности с целью пропаганды ЗОЖ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организация школьных и участие в городских и районных соревнованиях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между другими 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школам</a:t>
            </a: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-125435" y="1954235"/>
            <a:ext cx="4552680" cy="334877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76518" y="5765901"/>
            <a:ext cx="3348774" cy="932435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24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Министр</a:t>
            </a:r>
          </a:p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2400" b="1" dirty="0" smtClean="0">
                <a:solidFill>
                  <a:srgbClr val="714042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Путинцев Руслан</a:t>
            </a:r>
            <a:endParaRPr lang="ru-RU" sz="2400" b="1" dirty="0" smtClean="0">
              <a:solidFill>
                <a:srgbClr val="714042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9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8148139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47279" y="3547322"/>
            <a:ext cx="4214842" cy="316113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Рисунок 2" descr="148148139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0736" y="255964"/>
            <a:ext cx="4214842" cy="316113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Рисунок 3" descr="148148140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54872" y="255964"/>
            <a:ext cx="4388477" cy="329135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68506" y="3817148"/>
            <a:ext cx="5134852" cy="289130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646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4814809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476964" y="219330"/>
            <a:ext cx="4438654" cy="332899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Рисунок 2" descr="14814811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2020" y="129177"/>
            <a:ext cx="4330132" cy="649773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Рисунок 5" descr="LLG4RRI859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98159" y="3658562"/>
            <a:ext cx="4438654" cy="296835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858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81480852.jpg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6503830" y="373487"/>
            <a:ext cx="5241701" cy="303636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Рисунок 3" descr="14814811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5565" y="3623442"/>
            <a:ext cx="5050503" cy="2840908"/>
          </a:xfrm>
          <a:prstGeom prst="rect">
            <a:avLst/>
          </a:prstGeom>
        </p:spPr>
      </p:pic>
      <p:pic>
        <p:nvPicPr>
          <p:cNvPr id="5" name="Содержимое 3" descr="148148109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5564" y="373487"/>
            <a:ext cx="5075527" cy="279858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Рисунок 5" descr="14814811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5565" y="3595384"/>
            <a:ext cx="5050503" cy="284090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3830" y="3595384"/>
            <a:ext cx="5241701" cy="294845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892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777" y="404449"/>
            <a:ext cx="4068273" cy="270496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172" y="3324846"/>
            <a:ext cx="4942366" cy="328614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172" y="399245"/>
            <a:ext cx="4076100" cy="271017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8684" y="3366675"/>
            <a:ext cx="4942366" cy="328614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8431" y="445246"/>
            <a:ext cx="4654522" cy="261816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1832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488" y="410290"/>
            <a:ext cx="11384924" cy="643894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Министерство закона и порядка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00482" y="1815628"/>
            <a:ext cx="7688688" cy="4211685"/>
          </a:xfrm>
          <a:prstGeom prst="rect">
            <a:avLst/>
          </a:prstGeom>
          <a:solidFill>
            <a:srgbClr val="C24D71">
              <a:alpha val="70000"/>
            </a:srgbClr>
          </a:solidFill>
          <a:ln w="190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контроль за соблюдением правил, прописанных в уставе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контроль за состоянием готовности к уроку, наличие школьной формы и второй обуви, а также проверяется санитарное состояние класса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заслушивание отчетов ответственных за дисциплину в класс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координация работы </a:t>
            </a:r>
            <a:r>
              <a:rPr lang="ru-RU" sz="2400" b="1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правоохнительного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отряда.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-236913" y="2061108"/>
            <a:ext cx="4576605" cy="335580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73487" y="5778780"/>
            <a:ext cx="3355805" cy="932435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24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Министр</a:t>
            </a:r>
          </a:p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2400" b="1" dirty="0" smtClean="0">
                <a:solidFill>
                  <a:srgbClr val="714042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Чуваков Илья</a:t>
            </a:r>
            <a:endParaRPr lang="ru-RU" sz="2400" b="1" dirty="0" smtClean="0">
              <a:solidFill>
                <a:srgbClr val="714042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1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47730" y="239937"/>
            <a:ext cx="11214659" cy="138251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en-US" sz="3200" dirty="0" smtClean="0">
                <a:solidFill>
                  <a:schemeClr val="bg1"/>
                </a:solidFill>
              </a:rPr>
              <a:t>Успешная страна-страна развивающаяся</a:t>
            </a:r>
            <a:br>
              <a:rPr lang="ru-RU" altLang="en-US" sz="3200" dirty="0" smtClean="0">
                <a:solidFill>
                  <a:schemeClr val="bg1"/>
                </a:solidFill>
              </a:rPr>
            </a:br>
            <a:r>
              <a:rPr lang="ru-RU" altLang="en-US" sz="3200" dirty="0" smtClean="0">
                <a:solidFill>
                  <a:schemeClr val="bg1"/>
                </a:solidFill>
              </a:rPr>
              <a:t>во всех направлениях. </a:t>
            </a:r>
          </a:p>
          <a:p>
            <a:pPr algn="r"/>
            <a:r>
              <a:rPr lang="ru-RU" altLang="en-US" sz="3200" dirty="0" smtClean="0">
                <a:solidFill>
                  <a:schemeClr val="bg1"/>
                </a:solidFill>
              </a:rPr>
              <a:t>В.В Путин</a:t>
            </a:r>
            <a:endParaRPr lang="ru-RU" alt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3" descr="Putin-reviziya-itogov-Vtoroy-mirovoy-voyny-nedopustim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71343" y="1918951"/>
            <a:ext cx="6647988" cy="4372085"/>
          </a:xfrm>
          <a:prstGeom prst="rect">
            <a:avLst/>
          </a:prstGeom>
          <a:ln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xmlns="" val="27484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25390" y="1808084"/>
            <a:ext cx="8487178" cy="4777385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7126" y="219790"/>
            <a:ext cx="10663707" cy="1205718"/>
          </a:xfrm>
          <a:prstGeom prst="rect">
            <a:avLst/>
          </a:prstGeom>
          <a:solidFill>
            <a:srgbClr val="C24D71">
              <a:alpha val="7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Правохранительный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 отряд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     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школы 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№ 70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2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8661" y="1084793"/>
            <a:ext cx="3545982" cy="4831585"/>
          </a:xfrm>
          <a:prstGeom prst="rect">
            <a:avLst/>
          </a:prstGeom>
          <a:solidFill>
            <a:srgbClr val="C24D71">
              <a:alpha val="7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Воспитательная работа в МБОУ школа 70 реализовываются по следующим направлениям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4597" y="418168"/>
            <a:ext cx="3859369" cy="133325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9250" marR="1905" indent="-342900" algn="ctr">
              <a:lnSpc>
                <a:spcPct val="112000"/>
              </a:lnSpc>
              <a:spcAft>
                <a:spcPts val="6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Гражданско-патриотическое воспитание учащихся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4598" y="2978438"/>
            <a:ext cx="3859368" cy="133325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9250" marR="1905" indent="-342900" algn="ctr">
              <a:lnSpc>
                <a:spcPct val="112000"/>
              </a:lnSpc>
              <a:spcAft>
                <a:spcPts val="6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Художественно-эстетическое воспитание учащихся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4596" y="5103561"/>
            <a:ext cx="3859368" cy="133325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9250" marR="1905" indent="-342900" algn="ctr">
              <a:lnSpc>
                <a:spcPct val="112000"/>
              </a:lnSpc>
              <a:spcAft>
                <a:spcPts val="6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Общественно-полезное </a:t>
            </a:r>
          </a:p>
          <a:p>
            <a:pPr marL="6350" marR="1905" algn="ctr">
              <a:lnSpc>
                <a:spcPct val="112000"/>
              </a:lnSpc>
              <a:spcAft>
                <a:spcPts val="60"/>
              </a:spcAft>
            </a:pPr>
            <a:r>
              <a:rPr lang="ru-RU" sz="24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воспитание учащихся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79344" y="418168"/>
            <a:ext cx="3859369" cy="133325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9250" marR="1905" indent="-342900" algn="ctr">
              <a:lnSpc>
                <a:spcPct val="112000"/>
              </a:lnSpc>
              <a:spcAft>
                <a:spcPts val="6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Спортивно-оздоровительное воспитание учащихся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79343" y="2978438"/>
            <a:ext cx="3859369" cy="133325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9250" marR="1905" indent="-342900" algn="ctr">
              <a:lnSpc>
                <a:spcPct val="112000"/>
              </a:lnSpc>
              <a:spcAft>
                <a:spcPts val="6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Духовно-нравственное воспитание учащихся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79343" y="5103561"/>
            <a:ext cx="3859369" cy="133325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9250" marR="1905" indent="-342900" algn="ctr">
              <a:lnSpc>
                <a:spcPct val="112000"/>
              </a:lnSpc>
              <a:spcAft>
                <a:spcPts val="6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Научно-познавательное воспитание учащихся;</a:t>
            </a:r>
          </a:p>
        </p:txBody>
      </p:sp>
    </p:spTree>
    <p:extLst>
      <p:ext uri="{BB962C8B-B14F-4D97-AF65-F5344CB8AC3E}">
        <p14:creationId xmlns:p14="http://schemas.microsoft.com/office/powerpoint/2010/main" xmlns="" val="35389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145517794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03809" y="976876"/>
            <a:ext cx="6713826" cy="462754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xmlns="" val="1624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640" y="91001"/>
            <a:ext cx="11075831" cy="1453726"/>
          </a:xfrm>
          <a:prstGeom prst="rect">
            <a:avLst/>
          </a:prstGeom>
          <a:solidFill>
            <a:srgbClr val="C24D71">
              <a:alpha val="7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Активная деятельность в </a:t>
            </a:r>
          </a:p>
          <a:p>
            <a:pPr algn="ctr"/>
            <a:r>
              <a:rPr lang="ru-R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соцсетях</a:t>
            </a:r>
            <a:endParaRPr lang="ru-RU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2176" y="3816446"/>
            <a:ext cx="8095625" cy="643894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en-US" sz="3200" b="1">
                <a:solidFill>
                  <a:srgbClr val="714042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https://vk.com/kazanschool70</a:t>
            </a:r>
            <a:endParaRPr lang="ru-RU" sz="3200" b="1" dirty="0" smtClean="0">
              <a:solidFill>
                <a:srgbClr val="714042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2176" y="1839433"/>
            <a:ext cx="8095625" cy="1195455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en-US" sz="3200" b="1" dirty="0">
                <a:solidFill>
                  <a:srgbClr val="714042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https://www.youtube.com/channel/UCS8QP4OR9cUVHznwMCXUs9g</a:t>
            </a:r>
            <a:endParaRPr lang="ru-RU" sz="3200" b="1" dirty="0">
              <a:solidFill>
                <a:srgbClr val="714042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2175" y="5241898"/>
            <a:ext cx="8095625" cy="1150956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en-US" sz="3200" b="1" dirty="0">
                <a:solidFill>
                  <a:srgbClr val="714042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https://www.instagram.com/school_70_kzn/</a:t>
            </a:r>
            <a:endParaRPr lang="ru-RU" sz="3200" b="1" dirty="0" smtClean="0">
              <a:solidFill>
                <a:srgbClr val="714042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://www.e-trex.ru/userfiles/pic_57ef993a0f115433a187cb380d5da77b-4g1x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40" y="4982552"/>
            <a:ext cx="2422614" cy="16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essons-24.ru/images/statii/vk_re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40" y="3329594"/>
            <a:ext cx="2427912" cy="161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helmusart.ru/files/images/youtube-logo-1295604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123" y="1580086"/>
            <a:ext cx="2424429" cy="171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711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58" y="131667"/>
            <a:ext cx="4175252" cy="363167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846598"/>
            <a:ext cx="5322836" cy="381918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836" y="515980"/>
            <a:ext cx="5313192" cy="56931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055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vk.me/c837629/v837629120/17976/UCwPhEPX2q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8523" y="448252"/>
            <a:ext cx="5073911" cy="595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236" y="450574"/>
            <a:ext cx="4213865" cy="595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71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6829" y="235621"/>
            <a:ext cx="9247030" cy="1334124"/>
          </a:xfrm>
          <a:prstGeom prst="rect">
            <a:avLst/>
          </a:prstGeom>
          <a:solidFill>
            <a:srgbClr val="C24D71">
              <a:alpha val="70000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Этапы и сроки реализации программы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900" y="1982774"/>
            <a:ext cx="11827239" cy="1346074"/>
          </a:xfrm>
          <a:prstGeom prst="rect">
            <a:avLst/>
          </a:prstGeom>
          <a:ln/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2400" b="1" dirty="0" smtClean="0">
                <a:solidFill>
                  <a:srgbClr val="F97BE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I этап  (сентябрь - октябрь)</a:t>
            </a:r>
          </a:p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24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Создание условий для функционирования органов ученического самоуправления, утверждение плана работы на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9900" y="4836663"/>
            <a:ext cx="11827239" cy="919611"/>
          </a:xfrm>
          <a:prstGeom prst="rect">
            <a:avLst/>
          </a:prstGeom>
          <a:ln/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24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F97BE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 </a:t>
            </a:r>
            <a:r>
              <a:rPr lang="ru-RU" sz="2400" b="1" dirty="0" err="1" smtClean="0">
                <a:solidFill>
                  <a:srgbClr val="F97BE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ru-RU" sz="2400" b="1" dirty="0" smtClean="0">
                <a:solidFill>
                  <a:srgbClr val="F97BE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97BE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ru-RU" sz="2400" b="1" dirty="0" smtClean="0">
                <a:solidFill>
                  <a:srgbClr val="F97BE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этап   (май)</a:t>
            </a:r>
          </a:p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24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Подведение итогов работы ученического самоуправления.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9899" y="3667257"/>
            <a:ext cx="11827240" cy="830997"/>
          </a:xfrm>
          <a:prstGeom prst="rect">
            <a:avLst/>
          </a:prstGeom>
          <a:ln/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97BE1"/>
                </a:solidFill>
              </a:rPr>
              <a:t>	</a:t>
            </a:r>
            <a:r>
              <a:rPr lang="en-US" sz="2400" b="1" dirty="0">
                <a:solidFill>
                  <a:srgbClr val="F97BE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I </a:t>
            </a:r>
            <a:r>
              <a:rPr lang="en-US" sz="2400" b="1" dirty="0" err="1">
                <a:solidFill>
                  <a:srgbClr val="F97BE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ru-RU" sz="2400" b="1" dirty="0">
                <a:solidFill>
                  <a:srgbClr val="F97BE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97BE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этап(октябрь </a:t>
            </a:r>
            <a:r>
              <a:rPr lang="ru-RU" sz="2400" b="1" dirty="0">
                <a:solidFill>
                  <a:srgbClr val="F97BE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– май)</a:t>
            </a:r>
          </a:p>
          <a:p>
            <a:pPr algn="ctr"/>
            <a:r>
              <a:rPr lang="ru-RU" sz="2400" b="1" dirty="0">
                <a:solidFill>
                  <a:srgbClr val="714042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Реализация и развитие системы ученического самоуправления.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8904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640" y="91001"/>
            <a:ext cx="11075831" cy="1453726"/>
          </a:xfrm>
          <a:prstGeom prst="rect">
            <a:avLst/>
          </a:prstGeom>
          <a:solidFill>
            <a:srgbClr val="C24D71">
              <a:alpha val="7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Работа ученического самоуправления в школе №70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едется по четырем направлениям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8640" y="2300705"/>
            <a:ext cx="3675122" cy="1759841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Работа</a:t>
            </a:r>
          </a:p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>
                <a:solidFill>
                  <a:srgbClr val="714042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коллективом учеников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8640" y="4803701"/>
            <a:ext cx="5343474" cy="1759841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Работа </a:t>
            </a:r>
          </a:p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 коллективом родителей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69349" y="2315437"/>
            <a:ext cx="3675122" cy="1759841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>
                <a:solidFill>
                  <a:srgbClr val="714042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Работа </a:t>
            </a:r>
          </a:p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>
                <a:solidFill>
                  <a:srgbClr val="714042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 коллективом педагогов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65194" y="4816525"/>
            <a:ext cx="5343474" cy="174701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Работа с коллективом  общественных организаций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608" y="1969394"/>
            <a:ext cx="2459865" cy="24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79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88" y="98418"/>
            <a:ext cx="11601895" cy="1208279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Работа</a:t>
            </a:r>
          </a:p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>
                <a:solidFill>
                  <a:srgbClr val="714042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коллективом учеников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5656" y="1410235"/>
            <a:ext cx="4250027" cy="239064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788" y="1410235"/>
            <a:ext cx="4250027" cy="239064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788" y="4071330"/>
            <a:ext cx="4300646" cy="241911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5038" y="4049293"/>
            <a:ext cx="4300645" cy="241911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8385" y="2677995"/>
            <a:ext cx="4191465" cy="278666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5732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6803" y="4151023"/>
            <a:ext cx="4560550" cy="256530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57577" y="126029"/>
            <a:ext cx="11629623" cy="1208279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>
                <a:solidFill>
                  <a:srgbClr val="714042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Работа </a:t>
            </a:r>
          </a:p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>
                <a:solidFill>
                  <a:srgbClr val="714042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 коллективом педагогов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6803" y="1496224"/>
            <a:ext cx="4560550" cy="256530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77" y="4124694"/>
            <a:ext cx="4584879" cy="257899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77" y="1433447"/>
            <a:ext cx="4584879" cy="257899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0045" y="2450464"/>
            <a:ext cx="3364992" cy="252374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627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408" y="2881135"/>
            <a:ext cx="5112913" cy="383468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83335" y="347610"/>
            <a:ext cx="11590986" cy="1208279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Работа </a:t>
            </a:r>
          </a:p>
          <a:p>
            <a:pPr marL="6350" marR="1905" indent="449580" algn="ctr">
              <a:lnSpc>
                <a:spcPct val="112000"/>
              </a:lnSpc>
              <a:spcAft>
                <a:spcPts val="60"/>
              </a:spcAft>
            </a:pPr>
            <a:r>
              <a:rPr lang="ru-RU" sz="3200" b="1" dirty="0" smtClean="0">
                <a:solidFill>
                  <a:srgbClr val="71404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 коллективом родителей</a:t>
            </a:r>
          </a:p>
        </p:txBody>
      </p:sp>
      <p:sp>
        <p:nvSpPr>
          <p:cNvPr id="5" name="AutoShape 2" descr="https://apf.mail.ru/cgi-bin/readmsg/IMG-20161129-WA0014.jpg?id=14815490500000000677%3B0%3B4&amp;x-email=madin2111%40mail.ru&amp;exif=1&amp;bs=4977044&amp;bl=720788&amp;ct=image%2Fjpeg&amp;cn=IMG%252d20161129%252dWA0014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5" y="2978499"/>
            <a:ext cx="4983095" cy="373732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1986" y="1830021"/>
            <a:ext cx="4083476" cy="229695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00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636</Words>
  <Application>Microsoft Office PowerPoint</Application>
  <PresentationFormat>Произвольный</PresentationFormat>
  <Paragraphs>142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70</dc:creator>
  <cp:lastModifiedBy>User</cp:lastModifiedBy>
  <cp:revision>60</cp:revision>
  <cp:lastPrinted>2016-12-12T14:17:09Z</cp:lastPrinted>
  <dcterms:created xsi:type="dcterms:W3CDTF">2016-12-08T08:51:29Z</dcterms:created>
  <dcterms:modified xsi:type="dcterms:W3CDTF">2016-12-14T07:47:06Z</dcterms:modified>
</cp:coreProperties>
</file>